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0"/>
  </p:notesMasterIdLst>
  <p:sldIdLst>
    <p:sldId id="257" r:id="rId2"/>
    <p:sldId id="259" r:id="rId3"/>
    <p:sldId id="292" r:id="rId4"/>
    <p:sldId id="260" r:id="rId5"/>
    <p:sldId id="289" r:id="rId6"/>
    <p:sldId id="262" r:id="rId7"/>
    <p:sldId id="263" r:id="rId8"/>
    <p:sldId id="290" r:id="rId9"/>
    <p:sldId id="293" r:id="rId10"/>
    <p:sldId id="264" r:id="rId11"/>
    <p:sldId id="265" r:id="rId12"/>
    <p:sldId id="273" r:id="rId13"/>
    <p:sldId id="291" r:id="rId14"/>
    <p:sldId id="258" r:id="rId15"/>
    <p:sldId id="271" r:id="rId16"/>
    <p:sldId id="287" r:id="rId17"/>
    <p:sldId id="286" r:id="rId18"/>
    <p:sldId id="28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/>
              <a:t>количество </a:t>
            </a:r>
            <a:r>
              <a:rPr lang="ru-RU" dirty="0" smtClean="0"/>
              <a:t>выпускников</a:t>
            </a:r>
            <a:endParaRPr lang="ru-RU" dirty="0"/>
          </a:p>
        </c:rich>
      </c:tx>
      <c:layout>
        <c:manualLayout>
          <c:xMode val="edge"/>
          <c:yMode val="edge"/>
          <c:x val="0.24141258515166392"/>
          <c:y val="1.6688908175231981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9080384615037357E-2"/>
          <c:y val="9.8192441923353774E-2"/>
          <c:w val="0.6029507653376851"/>
          <c:h val="0.83818469295386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 выпукников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Лист1!$A$2:$A$5</c:f>
              <c:strCache>
                <c:ptCount val="4"/>
                <c:pt idx="0">
                  <c:v> ОГЭ</c:v>
                </c:pt>
                <c:pt idx="1">
                  <c:v>ГВЭ</c:v>
                </c:pt>
                <c:pt idx="2">
                  <c:v> АООП</c:v>
                </c:pt>
                <c:pt idx="3">
                  <c:v> ОВЗ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209</c:v>
                </c:pt>
                <c:pt idx="1">
                  <c:v>2</c:v>
                </c:pt>
                <c:pt idx="2">
                  <c:v>7</c:v>
                </c:pt>
                <c:pt idx="3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3541666666666652"/>
          <c:y val="0.18084251968503939"/>
          <c:w val="0.3437500000000005"/>
          <c:h val="0.8131202974628185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ACA12D-5209-455B-A61D-82CD5B886C2C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1BEBDE-ECA9-4547-B2BF-EDBF0215D3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45004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877315"/>
            <a:fld id="{D61DCF1A-6D30-465D-B516-A76AC6883A62}" type="slidenum">
              <a:rPr lang="ru-RU" smtClean="0"/>
              <a:pPr defTabSz="877315"/>
              <a:t>1</a:t>
            </a:fld>
            <a:endParaRPr lang="ru-RU" dirty="0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3588" cy="3430588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539" y="4343110"/>
            <a:ext cx="5482922" cy="4115670"/>
          </a:xfrm>
          <a:noFill/>
          <a:ln/>
        </p:spPr>
        <p:txBody>
          <a:bodyPr/>
          <a:lstStyle/>
          <a:p>
            <a:pPr marL="217827" indent="-217827">
              <a:lnSpc>
                <a:spcPct val="80000"/>
              </a:lnSpc>
            </a:pPr>
            <a:r>
              <a:rPr lang="ru-RU" sz="900" b="1" dirty="0"/>
              <a:t>Использование таймера </a:t>
            </a:r>
            <a:r>
              <a:rPr lang="ru-RU" sz="900" b="1" dirty="0" err="1"/>
              <a:t>PowerPoint</a:t>
            </a:r>
            <a:endParaRPr lang="ru-RU" sz="900" b="1" dirty="0"/>
          </a:p>
          <a:p>
            <a:pPr marL="217827" indent="-217827">
              <a:lnSpc>
                <a:spcPct val="80000"/>
              </a:lnSpc>
            </a:pPr>
            <a:endParaRPr lang="ru-RU" sz="900" b="1" dirty="0"/>
          </a:p>
          <a:p>
            <a:pPr marL="217827" indent="-217827">
              <a:lnSpc>
                <a:spcPct val="80000"/>
              </a:lnSpc>
            </a:pPr>
            <a:r>
              <a:rPr lang="ru-RU" sz="900" dirty="0"/>
              <a:t>На этом слайде </a:t>
            </a:r>
            <a:r>
              <a:rPr lang="ru-RU" sz="900" dirty="0" err="1"/>
              <a:t>PowerPoint</a:t>
            </a:r>
            <a:r>
              <a:rPr lang="ru-RU" sz="900" dirty="0"/>
              <a:t> с помощью соответствующих изображений, специальной анимации и средств хронометража создается таймер с обратным отсчетом времени, который можно вставить в любую презентацию. При открытии шаблона таймер устанавливается на 00:00. При запуске презентации таймер переводится на 01:00 и начинает отсчитывать время с интервалом в 10 секунд, пока не дойдет до 00:00.</a:t>
            </a:r>
          </a:p>
          <a:p>
            <a:pPr marL="217827" indent="-217827">
              <a:lnSpc>
                <a:spcPct val="80000"/>
              </a:lnSpc>
            </a:pPr>
            <a:endParaRPr lang="ru-RU" sz="900" dirty="0"/>
          </a:p>
          <a:p>
            <a:pPr marL="217827" indent="-217827">
              <a:lnSpc>
                <a:spcPct val="80000"/>
              </a:lnSpc>
            </a:pPr>
            <a:r>
              <a:rPr lang="ru-RU" sz="900" b="1" dirty="0"/>
              <a:t>Чтобы вставить слайд в презентацию </a:t>
            </a:r>
          </a:p>
          <a:p>
            <a:pPr marL="217827" indent="-217827">
              <a:lnSpc>
                <a:spcPct val="80000"/>
              </a:lnSpc>
            </a:pPr>
            <a:endParaRPr lang="ru-RU" sz="900" b="1" dirty="0"/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Сохраните этот шаблон на компьютере в виде файла презентации (.</a:t>
            </a:r>
            <a:r>
              <a:rPr lang="ru-RU" dirty="0" err="1" smtClean="0"/>
              <a:t>ppt</a:t>
            </a:r>
            <a:r>
              <a:rPr lang="ru-RU" dirty="0" smtClean="0"/>
              <a:t>).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Откройте презентацию, которая будет содержать этот таймер.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На вкладке </a:t>
            </a:r>
            <a:r>
              <a:rPr lang="ru-RU" b="1" dirty="0" smtClean="0"/>
              <a:t>Слайды</a:t>
            </a:r>
            <a:r>
              <a:rPr lang="ru-RU" dirty="0" smtClean="0"/>
              <a:t> установите указатель после слайда, который должен предшествовать таймеру. (Не выбирайте сам слайд. Курсор должен располагаться между слайдами.)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Выберите в меню </a:t>
            </a:r>
            <a:r>
              <a:rPr lang="ru-RU" b="1" dirty="0" smtClean="0"/>
              <a:t>Вставка</a:t>
            </a:r>
            <a:r>
              <a:rPr lang="ru-RU" dirty="0" smtClean="0"/>
              <a:t> команду </a:t>
            </a:r>
            <a:r>
              <a:rPr lang="ru-RU" b="1" dirty="0" smtClean="0"/>
              <a:t>Слайды из файлов</a:t>
            </a:r>
            <a:r>
              <a:rPr lang="ru-RU" dirty="0" smtClean="0"/>
              <a:t>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В диалоговом окне </a:t>
            </a:r>
            <a:r>
              <a:rPr lang="ru-RU" b="1" dirty="0" smtClean="0"/>
              <a:t>Поиск слайдов</a:t>
            </a:r>
            <a:r>
              <a:rPr lang="ru-RU" dirty="0" smtClean="0"/>
              <a:t> откройте вкладку </a:t>
            </a:r>
            <a:r>
              <a:rPr lang="ru-RU" b="1" dirty="0" smtClean="0"/>
              <a:t>Поиск презентации</a:t>
            </a:r>
            <a:r>
              <a:rPr lang="ru-RU" dirty="0" smtClean="0"/>
              <a:t>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Нажмите кнопку </a:t>
            </a:r>
            <a:r>
              <a:rPr lang="ru-RU" b="1" dirty="0" smtClean="0"/>
              <a:t>Обзор</a:t>
            </a:r>
            <a:r>
              <a:rPr lang="ru-RU" dirty="0" smtClean="0"/>
              <a:t>, найдите и выберите презентацию с таймером, а затем нажмите кнопку </a:t>
            </a:r>
            <a:r>
              <a:rPr lang="ru-RU" b="1" dirty="0" smtClean="0"/>
              <a:t>Открыть</a:t>
            </a:r>
            <a:r>
              <a:rPr lang="ru-RU" dirty="0" smtClean="0"/>
              <a:t>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В диалоговом окне </a:t>
            </a:r>
            <a:r>
              <a:rPr lang="ru-RU" b="1" dirty="0" smtClean="0"/>
              <a:t>Слайды из файлов</a:t>
            </a:r>
            <a:r>
              <a:rPr lang="ru-RU" dirty="0" smtClean="0"/>
              <a:t> выберите слайд с таймером.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Установите флажок </a:t>
            </a:r>
            <a:r>
              <a:rPr lang="ru-RU" b="1" dirty="0" smtClean="0"/>
              <a:t>Сохранить исходное форматирование</a:t>
            </a:r>
            <a:r>
              <a:rPr lang="ru-RU" dirty="0" smtClean="0"/>
              <a:t>. Если этого не сделать, скопированный слайд унаследует оформление слайда, предшествующего ему в презентации.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Нажмите кнопку </a:t>
            </a:r>
            <a:r>
              <a:rPr lang="ru-RU" b="1" dirty="0" smtClean="0"/>
              <a:t>Вставить</a:t>
            </a:r>
            <a:r>
              <a:rPr lang="ru-RU" dirty="0" smtClean="0"/>
              <a:t>. </a:t>
            </a:r>
          </a:p>
          <a:p>
            <a:pPr marL="217827" indent="-217827">
              <a:buFontTx/>
              <a:buAutoNum type="arabicPeriod"/>
            </a:pPr>
            <a:r>
              <a:rPr lang="ru-RU" dirty="0" smtClean="0"/>
              <a:t>Нажмите кнопку </a:t>
            </a:r>
            <a:r>
              <a:rPr lang="ru-RU" b="1" dirty="0" smtClean="0"/>
              <a:t>Закрыть</a:t>
            </a:r>
            <a:r>
              <a:rPr lang="ru-RU" dirty="0" smtClean="0"/>
              <a:t>.</a:t>
            </a:r>
            <a:endParaRPr lang="ru-RU" sz="900" dirty="0"/>
          </a:p>
          <a:p>
            <a:pPr marL="217827" indent="-217827">
              <a:lnSpc>
                <a:spcPct val="80000"/>
              </a:lnSpc>
            </a:pPr>
            <a:endParaRPr lang="ru-RU" sz="900" dirty="0"/>
          </a:p>
        </p:txBody>
      </p:sp>
    </p:spTree>
    <p:extLst>
      <p:ext uri="{BB962C8B-B14F-4D97-AF65-F5344CB8AC3E}">
        <p14:creationId xmlns:p14="http://schemas.microsoft.com/office/powerpoint/2010/main" val="10302919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1BEBDE-ECA9-4547-B2BF-EDBF0215D3C4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14582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73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157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42428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2607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01765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8720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62395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981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61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8522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5045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650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2438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4620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6234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8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F233CF-E877-4F7F-A280-112DE50D9118}" type="datetimeFigureOut">
              <a:rPr lang="ru-RU" smtClean="0"/>
              <a:pPr/>
              <a:t>06.05.2025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49826E1-CD5D-4252-BFEA-EFC837938F7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72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consultantplus://offline/ref=B943C992D75C8C11C8E57170DB2988E2FCBFC75CEBD1F95F15DB1781F5B308E7E6833CC621A83DF0A433L" TargetMode="External"/><Relationship Id="rId2" Type="http://schemas.openxmlformats.org/officeDocument/2006/relationships/hyperlink" Target="consultantplus://offline/ref=3CE4D16880B1BFACAF7CE270B0A69D5CC0C500A0C03330F273A25D288F2059E0A3DDDC098F8DE1D2L752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611560" y="357166"/>
            <a:ext cx="7920880" cy="7338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 eaLnBrk="1" hangingPunct="1"/>
            <a:r>
              <a:rPr lang="ru-RU" sz="5400" b="1" i="1" dirty="0" smtClean="0">
                <a:solidFill>
                  <a:srgbClr val="FF0000"/>
                </a:solidFill>
                <a:latin typeface="Century Gothic" pitchFamily="34" charset="0"/>
              </a:rPr>
              <a:t>О</a:t>
            </a:r>
            <a:endParaRPr lang="ru-RU" sz="5400" b="1" i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ru-RU" sz="5400" b="1" i="1" dirty="0">
                <a:solidFill>
                  <a:srgbClr val="FF0000"/>
                </a:solidFill>
                <a:latin typeface="Century Gothic" pitchFamily="34" charset="0"/>
              </a:rPr>
              <a:t> </a:t>
            </a:r>
            <a:r>
              <a:rPr lang="ru-RU" sz="5400" b="1" i="1" dirty="0" smtClean="0">
                <a:solidFill>
                  <a:srgbClr val="FF0000"/>
                </a:solidFill>
                <a:latin typeface="Century Gothic" pitchFamily="34" charset="0"/>
              </a:rPr>
              <a:t>подготовке к государственной итоговой аттестации в 2025 году</a:t>
            </a:r>
          </a:p>
          <a:p>
            <a:pPr algn="ctr" eaLnBrk="1" hangingPunct="1"/>
            <a:endParaRPr lang="ru-RU" sz="5400" b="1" i="1" dirty="0">
              <a:solidFill>
                <a:srgbClr val="FF0000"/>
              </a:solidFill>
              <a:latin typeface="Century Gothic" pitchFamily="34" charset="0"/>
            </a:endParaRPr>
          </a:p>
          <a:p>
            <a:pPr algn="ctr" eaLnBrk="1" hangingPunct="1"/>
            <a:r>
              <a:rPr lang="ru-RU" sz="5400" b="1" i="1" dirty="0" smtClean="0">
                <a:solidFill>
                  <a:srgbClr val="FF0000"/>
                </a:solidFill>
                <a:latin typeface="Century Gothic" pitchFamily="34" charset="0"/>
              </a:rPr>
              <a:t> </a:t>
            </a:r>
            <a:endParaRPr lang="ru-RU" sz="5400" b="1" i="1" dirty="0">
              <a:solidFill>
                <a:srgbClr val="FF0000"/>
              </a:solidFill>
              <a:latin typeface="Century Gothic" pitchFamily="34" charset="0"/>
            </a:endParaRPr>
          </a:p>
          <a:p>
            <a:pPr eaLnBrk="1" hangingPunct="1"/>
            <a:endParaRPr lang="ru-RU" sz="5400" dirty="0">
              <a:solidFill>
                <a:schemeClr val="tx1"/>
              </a:solidFill>
              <a:latin typeface="Georgia" pitchFamily="18" charset="0"/>
            </a:endParaRPr>
          </a:p>
          <a:p>
            <a:pPr eaLnBrk="1" hangingPunct="1"/>
            <a:endParaRPr lang="ru-RU" sz="2800" b="0" dirty="0">
              <a:solidFill>
                <a:schemeClr val="folHlink"/>
              </a:solidFill>
              <a:latin typeface="Arial" charset="0"/>
            </a:endParaRPr>
          </a:p>
        </p:txBody>
      </p:sp>
      <p:pic>
        <p:nvPicPr>
          <p:cNvPr id="205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57166"/>
            <a:ext cx="15398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781800" y="4540250"/>
            <a:ext cx="2108200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187624" y="5214950"/>
            <a:ext cx="5170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Совет управления образования </a:t>
            </a:r>
          </a:p>
          <a:p>
            <a:r>
              <a:rPr lang="ru-RU" b="1" dirty="0" smtClean="0"/>
              <a:t> 13 мая 2025 года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533650" y="704850"/>
            <a:ext cx="6610350" cy="636588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dirty="0" smtClean="0">
                <a:solidFill>
                  <a:srgbClr val="EA0642"/>
                </a:solidFill>
                <a:latin typeface="Tahoma" pitchFamily="34" charset="0"/>
              </a:rPr>
              <a:t>Расписание ЕГЭ-2025</a:t>
            </a:r>
            <a:endParaRPr lang="ru-RU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484313"/>
            <a:ext cx="8964488" cy="484028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D80C5F"/>
                </a:solidFill>
              </a:rPr>
              <a:t>23 мая (</a:t>
            </a:r>
            <a:r>
              <a:rPr lang="ru-RU" sz="2800" b="1" dirty="0" err="1" smtClean="0">
                <a:solidFill>
                  <a:srgbClr val="D80C5F"/>
                </a:solidFill>
              </a:rPr>
              <a:t>пятнимца</a:t>
            </a:r>
            <a:r>
              <a:rPr lang="ru-RU" sz="2800" b="1" dirty="0" smtClean="0">
                <a:solidFill>
                  <a:srgbClr val="D80C5F"/>
                </a:solidFill>
              </a:rPr>
              <a:t>)</a:t>
            </a:r>
            <a:r>
              <a:rPr lang="ru-RU" sz="2800" b="1" dirty="0" smtClean="0"/>
              <a:t> </a:t>
            </a:r>
            <a:r>
              <a:rPr lang="ru-RU" sz="2800" dirty="0" smtClean="0"/>
              <a:t>– </a:t>
            </a:r>
            <a:r>
              <a:rPr lang="ru-RU" sz="2800" b="1" dirty="0" smtClean="0">
                <a:solidFill>
                  <a:schemeClr val="tx1"/>
                </a:solidFill>
              </a:rPr>
              <a:t> история, химия, литература;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i="1" u="sng" dirty="0" smtClean="0">
                <a:solidFill>
                  <a:srgbClr val="D80C5F"/>
                </a:solidFill>
              </a:rPr>
              <a:t>27 мая ( вторник)</a:t>
            </a:r>
            <a:r>
              <a:rPr lang="ru-RU" sz="2800" b="1" i="1" u="sng" dirty="0" smtClean="0"/>
              <a:t> – </a:t>
            </a:r>
            <a:r>
              <a:rPr lang="ru-RU" sz="2800" b="1" i="1" u="sng" dirty="0">
                <a:solidFill>
                  <a:schemeClr val="tx1"/>
                </a:solidFill>
              </a:rPr>
              <a:t>математика П и </a:t>
            </a:r>
            <a:r>
              <a:rPr lang="ru-RU" sz="2800" b="1" i="1" u="sng" dirty="0" smtClean="0">
                <a:solidFill>
                  <a:schemeClr val="tx1"/>
                </a:solidFill>
              </a:rPr>
              <a:t>Б; 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i="1" u="sng" dirty="0" smtClean="0">
                <a:solidFill>
                  <a:srgbClr val="D80C5F"/>
                </a:solidFill>
              </a:rPr>
              <a:t>30  мая </a:t>
            </a:r>
            <a:r>
              <a:rPr lang="ru-RU" sz="2800" b="1" i="1" u="sng" dirty="0">
                <a:solidFill>
                  <a:srgbClr val="D80C5F"/>
                </a:solidFill>
              </a:rPr>
              <a:t>( </a:t>
            </a:r>
            <a:r>
              <a:rPr lang="ru-RU" sz="2800" b="1" i="1" u="sng" dirty="0" smtClean="0">
                <a:solidFill>
                  <a:srgbClr val="D80C5F"/>
                </a:solidFill>
              </a:rPr>
              <a:t>пятница) </a:t>
            </a:r>
            <a:r>
              <a:rPr lang="ru-RU" sz="2800" i="1" u="sng" dirty="0" smtClean="0"/>
              <a:t>–</a:t>
            </a:r>
            <a:r>
              <a:rPr lang="ru-RU" sz="2800" b="1" i="1" u="sng" dirty="0">
                <a:solidFill>
                  <a:schemeClr val="tx1"/>
                </a:solidFill>
              </a:rPr>
              <a:t>русский язык</a:t>
            </a:r>
            <a:r>
              <a:rPr lang="ru-RU" sz="2800" b="1" i="1" u="sng" dirty="0" smtClean="0">
                <a:solidFill>
                  <a:schemeClr val="tx1"/>
                </a:solidFill>
              </a:rPr>
              <a:t>;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rgbClr val="D80C5F"/>
                </a:solidFill>
              </a:rPr>
              <a:t>02 июня( понедельник)</a:t>
            </a:r>
            <a:r>
              <a:rPr lang="ru-RU" sz="2800" dirty="0" smtClean="0"/>
              <a:t> – </a:t>
            </a:r>
            <a:r>
              <a:rPr lang="ru-RU" sz="2800" b="1" u="sng" dirty="0">
                <a:solidFill>
                  <a:schemeClr val="tx1"/>
                </a:solidFill>
              </a:rPr>
              <a:t>физика, обществознание;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u="sng" dirty="0" smtClean="0">
                <a:solidFill>
                  <a:srgbClr val="FF0000"/>
                </a:solidFill>
              </a:rPr>
              <a:t>05 июня ( четверг</a:t>
            </a:r>
            <a:r>
              <a:rPr lang="ru-RU" sz="2800" b="1" dirty="0" smtClean="0">
                <a:solidFill>
                  <a:srgbClr val="FF0000"/>
                </a:solidFill>
              </a:rPr>
              <a:t>) </a:t>
            </a:r>
            <a:r>
              <a:rPr lang="ru-RU" sz="2800" b="1" u="sng" dirty="0" smtClean="0">
                <a:solidFill>
                  <a:schemeClr val="accent2"/>
                </a:solidFill>
              </a:rPr>
              <a:t> </a:t>
            </a:r>
            <a:r>
              <a:rPr lang="ru-RU" sz="2800" b="1" u="sng" dirty="0" smtClean="0">
                <a:solidFill>
                  <a:schemeClr val="tx1"/>
                </a:solidFill>
              </a:rPr>
              <a:t>английский язык ( письменный) биология  и  география</a:t>
            </a:r>
          </a:p>
          <a:p>
            <a:pPr>
              <a:lnSpc>
                <a:spcPct val="80000"/>
              </a:lnSpc>
              <a:defRPr/>
            </a:pPr>
            <a:r>
              <a:rPr lang="ru-RU" sz="2800" b="1" i="1" u="sng" dirty="0" smtClean="0">
                <a:solidFill>
                  <a:srgbClr val="FF0000"/>
                </a:solidFill>
              </a:rPr>
              <a:t>10 июня (вторник) </a:t>
            </a:r>
            <a:r>
              <a:rPr lang="ru-RU" sz="2800" b="1" dirty="0" smtClean="0"/>
              <a:t>  информатика(КЕГЭ), английский язык  устный</a:t>
            </a:r>
            <a:endParaRPr lang="ru-RU" sz="2800" b="1" dirty="0"/>
          </a:p>
          <a:p>
            <a:pPr>
              <a:lnSpc>
                <a:spcPct val="80000"/>
              </a:lnSpc>
              <a:defRPr/>
            </a:pPr>
            <a:endParaRPr lang="ru-RU" sz="2800" b="1" i="1" u="sng" dirty="0">
              <a:solidFill>
                <a:schemeClr val="accent2"/>
              </a:solidFill>
            </a:endParaRPr>
          </a:p>
          <a:p>
            <a:pPr>
              <a:buFontTx/>
              <a:buNone/>
              <a:defRPr/>
            </a:pPr>
            <a:endParaRPr lang="ru-RU" sz="28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pic>
        <p:nvPicPr>
          <p:cNvPr id="8196" name="Рисунок 3" descr="http://www.obramur.ru/images/gbook0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1000108"/>
            <a:ext cx="1044575" cy="59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77900" y="642938"/>
            <a:ext cx="8166100" cy="500062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4000" dirty="0" smtClean="0">
                <a:solidFill>
                  <a:srgbClr val="EA0642"/>
                </a:solidFill>
                <a:latin typeface="Tahoma" pitchFamily="34" charset="0"/>
              </a:rPr>
              <a:t>Резервные дни</a:t>
            </a:r>
          </a:p>
        </p:txBody>
      </p:sp>
      <p:sp>
        <p:nvSpPr>
          <p:cNvPr id="41267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268413"/>
            <a:ext cx="7329488" cy="5113337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D80C5F"/>
                </a:solidFill>
              </a:rPr>
              <a:t>16 июня – </a:t>
            </a:r>
            <a:r>
              <a:rPr lang="ru-RU" b="1" dirty="0" smtClean="0"/>
              <a:t>физика, география;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FF0000"/>
                </a:solidFill>
              </a:rPr>
              <a:t>17 июня </a:t>
            </a:r>
            <a:r>
              <a:rPr lang="ru-RU" b="1" dirty="0" smtClean="0"/>
              <a:t>– русский язык;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b="1" dirty="0" smtClean="0"/>
              <a:t>обществознание,</a:t>
            </a:r>
            <a:r>
              <a:rPr lang="ru-RU" b="1" dirty="0"/>
              <a:t> </a:t>
            </a:r>
            <a:r>
              <a:rPr lang="ru-RU" b="1" dirty="0" smtClean="0"/>
              <a:t>литература;</a:t>
            </a:r>
            <a:endParaRPr lang="ru-RU" b="1" dirty="0"/>
          </a:p>
          <a:p>
            <a:pPr eaLnBrk="1" hangingPunct="1">
              <a:lnSpc>
                <a:spcPct val="80000"/>
              </a:lnSpc>
            </a:pPr>
            <a:r>
              <a:rPr lang="ru-RU" b="1" dirty="0" smtClean="0">
                <a:solidFill>
                  <a:srgbClr val="D80C5F"/>
                </a:solidFill>
              </a:rPr>
              <a:t>18 июня-</a:t>
            </a:r>
            <a:r>
              <a:rPr lang="ru-RU" b="1" dirty="0" smtClean="0"/>
              <a:t> история;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19 июня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smtClean="0"/>
              <a:t>биология,  информатика и  </a:t>
            </a:r>
            <a:r>
              <a:rPr lang="ru-RU" b="1" dirty="0"/>
              <a:t>ИКТ</a:t>
            </a:r>
            <a:r>
              <a:rPr lang="ru-RU" b="1" dirty="0" smtClean="0"/>
              <a:t>;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D80C5F"/>
                </a:solidFill>
              </a:rPr>
              <a:t>20 июня – </a:t>
            </a:r>
            <a:r>
              <a:rPr lang="ru-RU" b="1" dirty="0" smtClean="0"/>
              <a:t>математика;</a:t>
            </a:r>
          </a:p>
          <a:p>
            <a:pPr>
              <a:lnSpc>
                <a:spcPct val="80000"/>
              </a:lnSpc>
            </a:pPr>
            <a:endParaRPr lang="ru-RU" b="1" dirty="0" smtClean="0">
              <a:solidFill>
                <a:srgbClr val="C00000"/>
              </a:solidFill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03 июля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русский язык и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предметы по </a:t>
            </a:r>
            <a:r>
              <a:rPr lang="ru-RU" sz="1600" b="1" dirty="0" smtClean="0">
                <a:solidFill>
                  <a:schemeClr val="bg2">
                    <a:lumMod val="25000"/>
                  </a:schemeClr>
                </a:solidFill>
              </a:rPr>
              <a:t>выбору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/химия, физика, </a:t>
            </a:r>
            <a:r>
              <a:rPr lang="ru-RU" sz="1200" b="1" dirty="0" err="1" smtClean="0">
                <a:solidFill>
                  <a:schemeClr val="bg2">
                    <a:lumMod val="25000"/>
                  </a:schemeClr>
                </a:solidFill>
              </a:rPr>
              <a:t>англ.язык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 письменный, </a:t>
            </a:r>
            <a:r>
              <a:rPr lang="ru-RU" sz="1200" b="1" dirty="0">
                <a:solidFill>
                  <a:schemeClr val="bg2">
                    <a:lumMod val="25000"/>
                  </a:schemeClr>
                </a:solidFill>
              </a:rPr>
              <a:t>литература, информатика</a:t>
            </a:r>
            <a:r>
              <a:rPr lang="ru-RU" sz="1200" b="1" dirty="0" smtClean="0">
                <a:solidFill>
                  <a:schemeClr val="bg2">
                    <a:lumMod val="25000"/>
                  </a:schemeClr>
                </a:solidFill>
              </a:rPr>
              <a:t>/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rgbClr val="C00000"/>
                </a:solidFill>
              </a:rPr>
              <a:t>05 июля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математика и 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предметы по выбору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</a:rPr>
              <a:t>/биология, история, география, </a:t>
            </a:r>
            <a:r>
              <a:rPr lang="ru-RU" sz="1400" b="1" dirty="0" smtClean="0">
                <a:solidFill>
                  <a:schemeClr val="bg2">
                    <a:lumMod val="25000"/>
                  </a:schemeClr>
                </a:solidFill>
              </a:rPr>
              <a:t>обществознание, 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</a:rPr>
              <a:t>англ. язык </a:t>
            </a:r>
            <a:r>
              <a:rPr lang="ru-RU" sz="1300" b="1" dirty="0">
                <a:solidFill>
                  <a:schemeClr val="bg2">
                    <a:lumMod val="25000"/>
                  </a:schemeClr>
                </a:solidFill>
              </a:rPr>
              <a:t>у</a:t>
            </a:r>
            <a:r>
              <a:rPr lang="ru-RU" sz="1300" b="1" dirty="0" smtClean="0">
                <a:solidFill>
                  <a:schemeClr val="bg2">
                    <a:lumMod val="25000"/>
                  </a:schemeClr>
                </a:solidFill>
              </a:rPr>
              <a:t>стный/</a:t>
            </a:r>
          </a:p>
          <a:p>
            <a:pPr>
              <a:lnSpc>
                <a:spcPct val="80000"/>
              </a:lnSpc>
            </a:pPr>
            <a:endParaRPr lang="ru-RU" b="1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b="1" dirty="0" smtClean="0"/>
          </a:p>
          <a:p>
            <a:pPr eaLnBrk="1" hangingPunct="1">
              <a:lnSpc>
                <a:spcPct val="80000"/>
              </a:lnSpc>
            </a:pPr>
            <a:endParaRPr lang="ru-RU" dirty="0" smtClean="0"/>
          </a:p>
          <a:p>
            <a:pPr lvl="4" eaLnBrk="1" hangingPunct="1">
              <a:lnSpc>
                <a:spcPct val="80000"/>
              </a:lnSpc>
            </a:pPr>
            <a:endParaRPr lang="ru-RU" sz="2400" dirty="0" smtClean="0"/>
          </a:p>
        </p:txBody>
      </p:sp>
      <p:sp>
        <p:nvSpPr>
          <p:cNvPr id="412676" name="AutoShape 4"/>
          <p:cNvSpPr>
            <a:spLocks noChangeArrowheads="1"/>
          </p:cNvSpPr>
          <p:nvPr/>
        </p:nvSpPr>
        <p:spPr bwMode="auto">
          <a:xfrm>
            <a:off x="6660232" y="1268413"/>
            <a:ext cx="2160240" cy="1512168"/>
          </a:xfrm>
          <a:prstGeom prst="wedgeRectCallout">
            <a:avLst>
              <a:gd name="adj1" fmla="val -36083"/>
              <a:gd name="adj2" fmla="val 78722"/>
            </a:avLst>
          </a:prstGeom>
          <a:solidFill>
            <a:schemeClr val="accent4">
              <a:lumMod val="40000"/>
              <a:lumOff val="60000"/>
            </a:schemeClr>
          </a:solidFill>
          <a:ln w="15875" algn="ctr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ru-RU" sz="1200" b="0" dirty="0">
                <a:solidFill>
                  <a:schemeClr val="tx1"/>
                </a:solidFill>
                <a:latin typeface="Arial" charset="0"/>
              </a:rPr>
              <a:t>Для участников ЕГЭ, не сдавших по уважительным причинам ЕГЭ по общеобразовательным предметам в установленные </a:t>
            </a:r>
            <a:r>
              <a:rPr lang="ru-RU" sz="1200" b="0" dirty="0" smtClean="0">
                <a:solidFill>
                  <a:schemeClr val="tx1"/>
                </a:solidFill>
                <a:latin typeface="Arial" charset="0"/>
              </a:rPr>
              <a:t>сроки, при совпадении экзаменов</a:t>
            </a:r>
            <a:endParaRPr lang="ru-RU" sz="1200" b="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" name="Скругленная прямоугольная выноска 1"/>
          <p:cNvSpPr/>
          <p:nvPr/>
        </p:nvSpPr>
        <p:spPr>
          <a:xfrm>
            <a:off x="6876256" y="3933056"/>
            <a:ext cx="2065344" cy="172819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Для участников, не сдавших один из предметов по выбору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12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500" fill="hold"/>
                                        <p:tgtEl>
                                          <p:spTgt spid="412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6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7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" dur="500" fill="hold"/>
                                        <p:tgtEl>
                                          <p:spTgt spid="412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412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6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500" fill="hold"/>
                                        <p:tgtEl>
                                          <p:spTgt spid="4126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0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1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412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5" dur="5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412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0" dur="5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1" dur="5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412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5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6" dur="5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126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0" dur="500" fill="hold"/>
                                        <p:tgtEl>
                                          <p:spTgt spid="41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1" dur="500" fill="hold"/>
                                        <p:tgtEl>
                                          <p:spTgt spid="41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41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3" dur="500" fill="hold"/>
                                        <p:tgtEl>
                                          <p:spTgt spid="412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9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126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67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6908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 Количественный анализ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602746557"/>
              </p:ext>
            </p:extLst>
          </p:nvPr>
        </p:nvGraphicFramePr>
        <p:xfrm>
          <a:off x="4644008" y="1071546"/>
          <a:ext cx="3999958" cy="51657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half" idx="2"/>
          </p:nvPr>
        </p:nvSpPr>
        <p:spPr>
          <a:xfrm>
            <a:off x="1115616" y="1340768"/>
            <a:ext cx="3384946" cy="5400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u="sng" dirty="0" smtClean="0"/>
              <a:t> </a:t>
            </a:r>
            <a:endParaRPr lang="ru-RU" b="1" dirty="0" smtClean="0"/>
          </a:p>
          <a:p>
            <a:pPr>
              <a:buNone/>
            </a:pPr>
            <a:r>
              <a:rPr lang="ru-RU" b="1" dirty="0" smtClean="0">
                <a:solidFill>
                  <a:srgbClr val="FF0000"/>
                </a:solidFill>
              </a:rPr>
              <a:t>12 </a:t>
            </a:r>
            <a:r>
              <a:rPr lang="ru-RU" b="1" dirty="0" smtClean="0"/>
              <a:t>общеобразовательных учреждений</a:t>
            </a:r>
          </a:p>
          <a:p>
            <a:pPr>
              <a:buNone/>
            </a:pPr>
            <a:r>
              <a:rPr lang="ru-RU" b="1" dirty="0" smtClean="0"/>
              <a:t> Количество 9-х классов—</a:t>
            </a:r>
            <a:r>
              <a:rPr lang="ru-RU" b="1" dirty="0" smtClean="0">
                <a:solidFill>
                  <a:srgbClr val="FF0000"/>
                </a:solidFill>
              </a:rPr>
              <a:t>15</a:t>
            </a:r>
            <a:r>
              <a:rPr lang="ru-RU" b="1" dirty="0" smtClean="0"/>
              <a:t>;</a:t>
            </a:r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ru-RU" b="1" dirty="0" smtClean="0"/>
              <a:t>Количество выпускников  9-х классов— 218</a:t>
            </a:r>
            <a:r>
              <a:rPr lang="ru-RU" b="1" dirty="0" smtClean="0">
                <a:solidFill>
                  <a:srgbClr val="FF0000"/>
                </a:solidFill>
              </a:rPr>
              <a:t> человек  </a:t>
            </a:r>
          </a:p>
          <a:p>
            <a:pPr>
              <a:buNone/>
            </a:pPr>
            <a:r>
              <a:rPr lang="ru-RU" b="1" dirty="0" smtClean="0"/>
              <a:t> ОГЭ-209 человек</a:t>
            </a:r>
          </a:p>
          <a:p>
            <a:pPr>
              <a:buNone/>
            </a:pPr>
            <a:r>
              <a:rPr lang="ru-RU" b="1" dirty="0" smtClean="0"/>
              <a:t>ГВЭ-2 человека</a:t>
            </a:r>
          </a:p>
          <a:p>
            <a:pPr>
              <a:buNone/>
            </a:pPr>
            <a:r>
              <a:rPr lang="ru-RU" b="1" dirty="0" smtClean="0"/>
              <a:t> по  АОП для детей с у/о -</a:t>
            </a:r>
            <a:r>
              <a:rPr lang="ru-RU" b="1" dirty="0"/>
              <a:t>7</a:t>
            </a:r>
            <a:r>
              <a:rPr lang="ru-RU" b="1" dirty="0" smtClean="0"/>
              <a:t> человек </a:t>
            </a:r>
          </a:p>
          <a:p>
            <a:pPr>
              <a:buNone/>
            </a:pPr>
            <a:endParaRPr lang="ru-RU" b="1" dirty="0" smtClean="0"/>
          </a:p>
          <a:p>
            <a:pPr algn="r"/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76866" y="915337"/>
            <a:ext cx="6798734" cy="1001495"/>
          </a:xfrm>
        </p:spPr>
        <p:txBody>
          <a:bodyPr/>
          <a:lstStyle/>
          <a:p>
            <a:r>
              <a:rPr lang="ru-RU" dirty="0" smtClean="0"/>
              <a:t>Выбор предметов</a:t>
            </a:r>
            <a:endParaRPr lang="ru-RU" dirty="0"/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201429"/>
              </p:ext>
            </p:extLst>
          </p:nvPr>
        </p:nvGraphicFramePr>
        <p:xfrm>
          <a:off x="971600" y="1772820"/>
          <a:ext cx="7562800" cy="4680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81400"/>
                <a:gridCol w="3781400"/>
              </a:tblGrid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предмет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Химия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Физика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информатика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59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биология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113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обществознание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история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география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118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литература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 marL="88643" marR="88643"/>
                </a:tc>
              </a:tr>
              <a:tr h="468052">
                <a:tc>
                  <a:txBody>
                    <a:bodyPr/>
                    <a:lstStyle/>
                    <a:p>
                      <a:r>
                        <a:rPr lang="ru-RU" dirty="0" smtClean="0"/>
                        <a:t>Английский язык</a:t>
                      </a:r>
                      <a:endParaRPr lang="ru-RU" dirty="0"/>
                    </a:p>
                  </a:txBody>
                  <a:tcPr marL="88643" marR="88643"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 marL="88643" marR="8864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97065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751344"/>
            <a:ext cx="7572428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/>
              <a:t> проведено планирование этапов  подготовки и проведения  ГИА в 9 классе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/>
              <a:t>в </a:t>
            </a:r>
            <a:r>
              <a:rPr lang="ru-RU" dirty="0" smtClean="0"/>
              <a:t>два </a:t>
            </a:r>
            <a:r>
              <a:rPr lang="ru-RU" dirty="0"/>
              <a:t>этапа  проведено итоговое </a:t>
            </a:r>
            <a:r>
              <a:rPr lang="ru-RU" dirty="0" smtClean="0"/>
              <a:t>собеседование, все выпускники допущены  к ГИА</a:t>
            </a:r>
          </a:p>
          <a:p>
            <a:pPr marL="457200" indent="-457200" algn="just">
              <a:buFont typeface="Arial" pitchFamily="34" charset="0"/>
              <a:buChar char="•"/>
            </a:pPr>
            <a:r>
              <a:rPr lang="ru-RU" dirty="0" smtClean="0"/>
              <a:t>Организовано информирование всех участников ГИА  в 9 классе   году</a:t>
            </a:r>
          </a:p>
          <a:p>
            <a:pPr algn="just">
              <a:buNone/>
            </a:pPr>
            <a:r>
              <a:rPr lang="ru-RU" dirty="0" smtClean="0"/>
              <a:t>(проведение единого родительского собрания, подготовка информационных стендов, индивидуальные и групповые консультации, изучение сайтов, горячая линия)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на основании   заявлений участников ГИА создана база данных выпускников  9 классов 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определены  и согласованы  экзамены  по выбору и сроки их сдачи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 завершен  к 1 мая выбор общественных наблюдателей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проведены семинары для  руководителей ППЭ, членов ГЭК, для организаторов на экзамене</a:t>
            </a:r>
          </a:p>
          <a:p>
            <a:pPr algn="just">
              <a:buFont typeface="Arial" pitchFamily="34" charset="0"/>
              <a:buChar char="•"/>
            </a:pPr>
            <a:r>
              <a:rPr lang="ru-RU" dirty="0" smtClean="0"/>
              <a:t>Ведётся подготовка выпускников –  репетиционные экзамены, системное консультирование, тренинги по заполнению бланков</a:t>
            </a:r>
          </a:p>
          <a:p>
            <a:pPr algn="just"/>
            <a:endParaRPr lang="ru-RU" dirty="0" smtClean="0"/>
          </a:p>
          <a:p>
            <a:pPr algn="just">
              <a:buNone/>
            </a:pPr>
            <a:endParaRPr lang="ru-RU" dirty="0" smtClean="0"/>
          </a:p>
          <a:p>
            <a:pPr marL="457200" indent="-457200" algn="just">
              <a:buNone/>
            </a:pPr>
            <a:r>
              <a:rPr lang="ru-RU" dirty="0" smtClean="0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31640" y="624110"/>
            <a:ext cx="7488831" cy="78866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accent1"/>
                </a:solidFill>
              </a:rPr>
              <a:t>Сроки проведения экзаменов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sz="1600" dirty="0" smtClean="0"/>
              <a:t> </a:t>
            </a:r>
            <a:br>
              <a:rPr lang="ru-RU" sz="1600" dirty="0" smtClean="0"/>
            </a:br>
            <a:r>
              <a:rPr lang="ru-RU" sz="1800" dirty="0" smtClean="0"/>
              <a:t>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232996"/>
            <a:ext cx="7704856" cy="5148331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200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21-22 мая </a:t>
            </a:r>
            <a:r>
              <a:rPr lang="ru-RU" sz="2200" dirty="0" smtClean="0"/>
              <a:t>( среда и четверг) </a:t>
            </a:r>
            <a:r>
              <a:rPr lang="ru-RU" sz="2200" dirty="0"/>
              <a:t>иностранные языки </a:t>
            </a:r>
            <a:endParaRPr lang="ru-RU" sz="2200" dirty="0" smtClean="0"/>
          </a:p>
          <a:p>
            <a:r>
              <a:rPr lang="ru-RU" sz="2200" dirty="0" smtClean="0"/>
              <a:t>26 мая(понедельник) информатика </a:t>
            </a:r>
            <a:r>
              <a:rPr lang="ru-RU" sz="2200" dirty="0"/>
              <a:t>и  </a:t>
            </a:r>
            <a:r>
              <a:rPr lang="ru-RU" sz="2200" dirty="0" smtClean="0"/>
              <a:t>ИКТ,</a:t>
            </a:r>
            <a:r>
              <a:rPr lang="ru-RU" sz="2200" dirty="0"/>
              <a:t> </a:t>
            </a:r>
            <a:r>
              <a:rPr lang="ru-RU" sz="2200" dirty="0" smtClean="0"/>
              <a:t>биология, обществознание</a:t>
            </a:r>
          </a:p>
          <a:p>
            <a:r>
              <a:rPr lang="ru-RU" sz="2200" dirty="0" smtClean="0"/>
              <a:t>29 мая( четверг)</a:t>
            </a:r>
            <a:r>
              <a:rPr lang="ru-RU" sz="2200" dirty="0"/>
              <a:t> физика, химия, история, </a:t>
            </a:r>
            <a:r>
              <a:rPr lang="ru-RU" sz="2200" dirty="0" smtClean="0"/>
              <a:t>география</a:t>
            </a:r>
          </a:p>
          <a:p>
            <a:r>
              <a:rPr lang="ru-RU" sz="2200" dirty="0" smtClean="0"/>
              <a:t>3 </a:t>
            </a:r>
            <a:r>
              <a:rPr lang="ru-RU" sz="2200" dirty="0"/>
              <a:t>июня </a:t>
            </a:r>
            <a:r>
              <a:rPr lang="ru-RU" sz="2200" dirty="0" smtClean="0"/>
              <a:t>( вторник</a:t>
            </a:r>
            <a:r>
              <a:rPr lang="ru-RU" sz="2200" dirty="0"/>
              <a:t>) математика</a:t>
            </a:r>
          </a:p>
          <a:p>
            <a:r>
              <a:rPr lang="ru-RU" sz="2200" dirty="0"/>
              <a:t>6 июня ( </a:t>
            </a:r>
            <a:r>
              <a:rPr lang="ru-RU" sz="2200" dirty="0" smtClean="0"/>
              <a:t>пятница) информатика,</a:t>
            </a:r>
            <a:r>
              <a:rPr lang="ru-RU" sz="2200" dirty="0"/>
              <a:t> </a:t>
            </a:r>
            <a:r>
              <a:rPr lang="ru-RU" sz="2200" dirty="0" smtClean="0"/>
              <a:t>география,</a:t>
            </a:r>
            <a:r>
              <a:rPr lang="ru-RU" sz="2200" dirty="0"/>
              <a:t> </a:t>
            </a:r>
            <a:r>
              <a:rPr lang="ru-RU" sz="2200" dirty="0" smtClean="0"/>
              <a:t>обществознание</a:t>
            </a:r>
          </a:p>
          <a:p>
            <a:r>
              <a:rPr lang="ru-RU" sz="2200" dirty="0" smtClean="0"/>
              <a:t>9 июня (понедельник )русский язык</a:t>
            </a:r>
          </a:p>
          <a:p>
            <a:r>
              <a:rPr lang="ru-RU" sz="2200" dirty="0" smtClean="0"/>
              <a:t>16 июня ( понедельник)  литература</a:t>
            </a:r>
            <a:r>
              <a:rPr lang="ru-RU" sz="22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ru-RU" sz="2200" dirty="0"/>
          </a:p>
          <a:p>
            <a:endParaRPr lang="ru-RU" sz="2200" dirty="0"/>
          </a:p>
          <a:p>
            <a:endParaRPr lang="ru-RU" sz="2200" dirty="0" smtClean="0"/>
          </a:p>
          <a:p>
            <a:pPr marL="0" indent="0">
              <a:buNone/>
            </a:pPr>
            <a:endParaRPr lang="ru-RU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188640"/>
            <a:ext cx="6798734" cy="576064"/>
          </a:xfrm>
        </p:spPr>
        <p:txBody>
          <a:bodyPr>
            <a:normAutofit fontScale="90000"/>
          </a:bodyPr>
          <a:lstStyle/>
          <a:p>
            <a:r>
              <a:rPr lang="ru-RU" sz="4000" b="1" u="sng" dirty="0" smtClean="0"/>
              <a:t>Продолжительность экзаменов 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3" y="1556792"/>
            <a:ext cx="6787977" cy="4378341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Математика		- 3 часа	55 минут	</a:t>
            </a:r>
          </a:p>
          <a:p>
            <a:r>
              <a:rPr lang="ru-RU" dirty="0" smtClean="0"/>
              <a:t>Русский язык	- 3 часа 55 минут</a:t>
            </a:r>
          </a:p>
          <a:p>
            <a:r>
              <a:rPr lang="ru-RU" dirty="0"/>
              <a:t>Литература		- 3 часа 55 минут		</a:t>
            </a:r>
          </a:p>
          <a:p>
            <a:r>
              <a:rPr lang="ru-RU" dirty="0"/>
              <a:t>История		</a:t>
            </a:r>
            <a:r>
              <a:rPr lang="ru-RU" dirty="0" smtClean="0"/>
              <a:t>  - 3 часа</a:t>
            </a:r>
          </a:p>
          <a:p>
            <a:r>
              <a:rPr lang="ru-RU" dirty="0" smtClean="0"/>
              <a:t>Обществознание</a:t>
            </a:r>
            <a:r>
              <a:rPr lang="ru-RU" dirty="0"/>
              <a:t> </a:t>
            </a:r>
            <a:r>
              <a:rPr lang="ru-RU" dirty="0" smtClean="0"/>
              <a:t>    - </a:t>
            </a:r>
            <a:r>
              <a:rPr lang="ru-RU" dirty="0"/>
              <a:t>3 часа</a:t>
            </a:r>
            <a:endParaRPr lang="ru-RU" dirty="0" smtClean="0"/>
          </a:p>
          <a:p>
            <a:r>
              <a:rPr lang="ru-RU" dirty="0" smtClean="0"/>
              <a:t>Физика</a:t>
            </a:r>
            <a:r>
              <a:rPr lang="ru-RU" dirty="0"/>
              <a:t>		    </a:t>
            </a:r>
            <a:r>
              <a:rPr lang="ru-RU" dirty="0" smtClean="0"/>
              <a:t>- </a:t>
            </a:r>
            <a:r>
              <a:rPr lang="ru-RU" dirty="0"/>
              <a:t>3 часа		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/>
              <a:t>Химия		</a:t>
            </a:r>
            <a:r>
              <a:rPr lang="ru-RU" dirty="0" smtClean="0"/>
              <a:t>- 3 часа</a:t>
            </a:r>
          </a:p>
          <a:p>
            <a:r>
              <a:rPr lang="ru-RU" dirty="0" smtClean="0"/>
              <a:t>Биология		- 2 часа 30 минут</a:t>
            </a:r>
          </a:p>
          <a:p>
            <a:r>
              <a:rPr lang="ru-RU" dirty="0" smtClean="0"/>
              <a:t>География		- 2 часа 30 минут</a:t>
            </a:r>
          </a:p>
          <a:p>
            <a:r>
              <a:rPr lang="ru-RU" dirty="0" smtClean="0"/>
              <a:t>Информатика</a:t>
            </a:r>
            <a:r>
              <a:rPr lang="ru-RU" dirty="0"/>
              <a:t>	</a:t>
            </a:r>
            <a:r>
              <a:rPr lang="ru-RU" dirty="0" smtClean="0"/>
              <a:t>- </a:t>
            </a:r>
            <a:r>
              <a:rPr lang="ru-RU" dirty="0"/>
              <a:t>2 часа	</a:t>
            </a:r>
            <a:r>
              <a:rPr lang="ru-RU" dirty="0" smtClean="0"/>
              <a:t> 30 минут		</a:t>
            </a:r>
          </a:p>
          <a:p>
            <a:r>
              <a:rPr lang="ru-RU" dirty="0" smtClean="0"/>
              <a:t>Английский язык 2 часа  </a:t>
            </a:r>
          </a:p>
          <a:p>
            <a:r>
              <a:rPr lang="ru-RU" dirty="0" smtClean="0"/>
              <a:t>Устный		-15 минут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u="sng" dirty="0" smtClean="0"/>
              <a:t>Можно пользоваться на экзамене</a:t>
            </a: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683568" y="1772816"/>
            <a:ext cx="8229600" cy="4824426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математика</a:t>
            </a:r>
            <a:r>
              <a:rPr lang="ru-RU" b="1" dirty="0" smtClean="0"/>
              <a:t>- линейка</a:t>
            </a:r>
            <a:r>
              <a:rPr lang="ru-RU" dirty="0" smtClean="0"/>
              <a:t>, </a:t>
            </a:r>
            <a:r>
              <a:rPr lang="ru-RU" b="1" u="sng" dirty="0" smtClean="0"/>
              <a:t> справочные материалы  входят в КИМ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Русский язык </a:t>
            </a:r>
            <a:r>
              <a:rPr lang="ru-RU" b="1" dirty="0" smtClean="0"/>
              <a:t>– орфографические словари</a:t>
            </a:r>
            <a:endParaRPr lang="ru-RU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физика</a:t>
            </a:r>
            <a:r>
              <a:rPr lang="ru-RU" b="1" dirty="0" smtClean="0"/>
              <a:t>-   линейка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Биология</a:t>
            </a:r>
            <a:r>
              <a:rPr lang="ru-RU" b="1" dirty="0" smtClean="0"/>
              <a:t> – линейка,</a:t>
            </a:r>
            <a:r>
              <a:rPr lang="ru-RU" b="1" dirty="0"/>
              <a:t> непрограммируемый калькулятор</a:t>
            </a:r>
            <a:endParaRPr lang="ru-RU" b="1" dirty="0" smtClean="0"/>
          </a:p>
          <a:p>
            <a:r>
              <a:rPr lang="ru-RU" b="1" dirty="0" smtClean="0">
                <a:solidFill>
                  <a:srgbClr val="FF0000"/>
                </a:solidFill>
              </a:rPr>
              <a:t>химия</a:t>
            </a:r>
            <a:r>
              <a:rPr lang="ru-RU" b="1" dirty="0" smtClean="0"/>
              <a:t>- непрограммируемый калькулятор, Периодическая таблица Менделеева, таблица растворимости солей, кислот и оснований, электрохимическим рядом напряжения входят в КИМ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география	</a:t>
            </a:r>
            <a:r>
              <a:rPr lang="ru-RU" b="1" dirty="0" smtClean="0"/>
              <a:t>-  географические атласы для 7, 8 и 9 классов, линейки и непрограммируемые калькуляторы.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литература-</a:t>
            </a:r>
            <a:r>
              <a:rPr lang="ru-RU" b="1" dirty="0" smtClean="0"/>
              <a:t> 	тексты художественных произведений, сборники лирических </a:t>
            </a:r>
            <a:r>
              <a:rPr lang="ru-RU" b="1" dirty="0"/>
              <a:t>произведений, орфографические словари</a:t>
            </a:r>
            <a:endParaRPr lang="ru-RU" dirty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6866" y="692697"/>
            <a:ext cx="6798734" cy="936104"/>
          </a:xfrm>
        </p:spPr>
        <p:txBody>
          <a:bodyPr>
            <a:noAutofit/>
          </a:bodyPr>
          <a:lstStyle/>
          <a:p>
            <a:r>
              <a:rPr lang="ru-RU" sz="1600" b="1" u="sng" dirty="0" smtClean="0"/>
              <a:t>Перечень организационно-педагогических мероприятий и нормативных документов для проведения итоговой аттестации выпускников общеобразовательных учреждений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1556792"/>
            <a:ext cx="7787208" cy="5256584"/>
          </a:xfrm>
        </p:spPr>
        <p:txBody>
          <a:bodyPr>
            <a:normAutofit fontScale="55000" lnSpcReduction="20000"/>
          </a:bodyPr>
          <a:lstStyle/>
          <a:p>
            <a:r>
              <a:rPr lang="ru-RU" sz="2200" dirty="0" smtClean="0"/>
              <a:t>Приказ «О проведении государственной итоговой аттестации выпускников в общеобразовательной организации с указанием сроков проведения  экзаменов»</a:t>
            </a:r>
          </a:p>
          <a:p>
            <a:r>
              <a:rPr lang="ru-RU" sz="2200" dirty="0" smtClean="0"/>
              <a:t>Проведение педагогического совета «О допуске обучающихся IX и XI  классов к итоговой аттестации выпускников» </a:t>
            </a:r>
            <a:r>
              <a:rPr lang="ru-RU" sz="2200" u="sng" dirty="0" smtClean="0"/>
              <a:t>(до 23 мая т. г.).</a:t>
            </a:r>
            <a:endParaRPr lang="ru-RU" sz="2200" dirty="0" smtClean="0"/>
          </a:p>
          <a:p>
            <a:r>
              <a:rPr lang="ru-RU" sz="2200" dirty="0" smtClean="0"/>
              <a:t> Приказ общеобразовательного учреждения «О допуске обучающихся IX и XI  классов к государственной (итоговой) аттестации выпускников» (утверждение решения педсовета).</a:t>
            </a:r>
          </a:p>
          <a:p>
            <a:r>
              <a:rPr lang="ru-RU" sz="2200" dirty="0" smtClean="0"/>
              <a:t>«Последний звонок» </a:t>
            </a:r>
            <a:r>
              <a:rPr lang="ru-RU" sz="2200" u="sng" dirty="0" smtClean="0">
                <a:solidFill>
                  <a:srgbClr val="FF0000"/>
                </a:solidFill>
              </a:rPr>
              <a:t>(24 мая т. г.).</a:t>
            </a:r>
            <a:endParaRPr lang="ru-RU" sz="2200" dirty="0" smtClean="0">
              <a:solidFill>
                <a:srgbClr val="FF0000"/>
              </a:solidFill>
            </a:endParaRPr>
          </a:p>
          <a:p>
            <a:r>
              <a:rPr lang="ru-RU" sz="2200" dirty="0" smtClean="0"/>
              <a:t>Проведение педагогического совета «О результатах проведения государственной итоговой аттестации выпускников IX классов и выдаче аттестатов об основном общем образовании » </a:t>
            </a:r>
          </a:p>
          <a:p>
            <a:r>
              <a:rPr lang="ru-RU" sz="2200" dirty="0" smtClean="0"/>
              <a:t>Проведение педсовета «О результатах проведения итоговой аттестации выпускников XI  классов и выдаче аттестатов о среднем общем образовании» </a:t>
            </a:r>
            <a:r>
              <a:rPr lang="ru-RU" sz="2200" u="sng" dirty="0" smtClean="0"/>
              <a:t>(после </a:t>
            </a:r>
            <a:r>
              <a:rPr lang="ru-RU" sz="2200" u="sng" dirty="0"/>
              <a:t> </a:t>
            </a:r>
            <a:r>
              <a:rPr lang="ru-RU" sz="2200" u="sng" dirty="0" smtClean="0"/>
              <a:t>получения результатов.</a:t>
            </a:r>
            <a:r>
              <a:rPr lang="ru-RU" sz="2200" dirty="0" smtClean="0"/>
              <a:t> </a:t>
            </a:r>
          </a:p>
          <a:p>
            <a:r>
              <a:rPr lang="ru-RU" sz="2200" dirty="0" smtClean="0"/>
              <a:t>Приказ </a:t>
            </a:r>
            <a:r>
              <a:rPr lang="ru-RU" sz="2200" dirty="0"/>
              <a:t>общеобразовательной организации «О завершении обучения по программам основного общего и среднего общего образования» </a:t>
            </a:r>
            <a:r>
              <a:rPr lang="ru-RU" sz="2200" u="sng" dirty="0"/>
              <a:t>(после проведения педсовета).</a:t>
            </a:r>
            <a:r>
              <a:rPr lang="ru-RU" sz="2200" dirty="0"/>
              <a:t>  </a:t>
            </a:r>
            <a:endParaRPr lang="ru-RU" sz="2200" dirty="0" smtClean="0"/>
          </a:p>
          <a:p>
            <a:r>
              <a:rPr lang="ru-RU" sz="2200" dirty="0" smtClean="0">
                <a:solidFill>
                  <a:srgbClr val="FF0000"/>
                </a:solidFill>
              </a:rPr>
              <a:t> согласование в   муниципальным органом управления образованием и подготовка установленных документов об утверждении решения педсовета о награждении выпускников  медалью «За особые успехи в учении» 1 или 2 степени и похвальной грамотой «За особые успехи в изучении отдельных предметов, аттестатами с отличием  для организации награждения  и вручения премии главы района» .</a:t>
            </a:r>
            <a:endParaRPr lang="ru-RU" sz="2200" dirty="0" smtClean="0"/>
          </a:p>
          <a:p>
            <a:r>
              <a:rPr lang="ru-RU" sz="2200" dirty="0" smtClean="0"/>
              <a:t> Проведение торжественных мероприятий (линеек, выпускных вечеров), посвященных окончанию  среднего общего образования 28 июня в с. </a:t>
            </a:r>
            <a:r>
              <a:rPr lang="ru-RU" sz="2200" smtClean="0"/>
              <a:t>Екатеринославка</a:t>
            </a:r>
            <a:endParaRPr lang="ru-RU" sz="2200" dirty="0" smtClean="0"/>
          </a:p>
          <a:p>
            <a:r>
              <a:rPr lang="ru-RU" sz="2200" dirty="0" smtClean="0"/>
              <a:t>9 класса по планам школы</a:t>
            </a:r>
            <a:br>
              <a:rPr lang="ru-RU" sz="2200" dirty="0" smtClean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1300" dirty="0" smtClean="0"/>
              <a:t/>
            </a:r>
            <a:br>
              <a:rPr lang="ru-RU" sz="1300" dirty="0" smtClean="0"/>
            </a:br>
            <a:endParaRPr lang="ru-RU" sz="1300" dirty="0" smtClean="0"/>
          </a:p>
          <a:p>
            <a:endParaRPr lang="ru-RU" sz="1200" dirty="0" smtClean="0"/>
          </a:p>
          <a:p>
            <a:endParaRPr lang="ru-RU" sz="1200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06400" y="2238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4000" smtClean="0">
                <a:solidFill>
                  <a:srgbClr val="FF0000"/>
                </a:solidFill>
              </a:rPr>
              <a:t>Нормативное регулирование ГИА</a:t>
            </a:r>
          </a:p>
        </p:txBody>
      </p:sp>
      <p:sp>
        <p:nvSpPr>
          <p:cNvPr id="5123" name="Содержимое 2"/>
          <p:cNvSpPr>
            <a:spLocks noGrp="1"/>
          </p:cNvSpPr>
          <p:nvPr>
            <p:ph idx="1"/>
          </p:nvPr>
        </p:nvSpPr>
        <p:spPr>
          <a:xfrm>
            <a:off x="611560" y="1268760"/>
            <a:ext cx="8208912" cy="5400600"/>
          </a:xfrm>
        </p:spPr>
        <p:txBody>
          <a:bodyPr>
            <a:normAutofit fontScale="62500" lnSpcReduction="20000"/>
          </a:bodyPr>
          <a:lstStyle/>
          <a:p>
            <a:pPr marL="0" lvl="0" indent="0" algn="just">
              <a:buNone/>
            </a:pPr>
            <a:r>
              <a:rPr lang="ru-RU" sz="2000" dirty="0" smtClean="0">
                <a:solidFill>
                  <a:schemeClr val="tx1"/>
                </a:solidFill>
                <a:hlinkClick r:id="rId2"/>
              </a:rPr>
              <a:t>Порядок проведения </a:t>
            </a:r>
            <a:r>
              <a:rPr lang="ru-RU" sz="2000" dirty="0" smtClean="0">
                <a:solidFill>
                  <a:schemeClr val="tx1"/>
                </a:solidFill>
              </a:rPr>
              <a:t> государственной итоговой аттестации по программам среднего общего образования, утвержденным Приказом  </a:t>
            </a:r>
            <a:r>
              <a:rPr lang="ru-RU" sz="2000" dirty="0" err="1">
                <a:solidFill>
                  <a:schemeClr val="tx1"/>
                </a:solidFill>
              </a:rPr>
              <a:t>М</a:t>
            </a:r>
            <a:r>
              <a:rPr lang="ru-RU" sz="2000" dirty="0" err="1" smtClean="0">
                <a:solidFill>
                  <a:schemeClr val="tx1"/>
                </a:solidFill>
              </a:rPr>
              <a:t>инпросвещения</a:t>
            </a:r>
            <a:r>
              <a:rPr lang="ru-RU" sz="2000" dirty="0" smtClean="0">
                <a:solidFill>
                  <a:schemeClr val="tx1"/>
                </a:solidFill>
              </a:rPr>
              <a:t> России  </a:t>
            </a:r>
            <a:r>
              <a:rPr lang="ru-RU" sz="2000" dirty="0" err="1">
                <a:solidFill>
                  <a:schemeClr val="tx1"/>
                </a:solidFill>
              </a:rPr>
              <a:t>Р</a:t>
            </a:r>
            <a:r>
              <a:rPr lang="ru-RU" sz="2000" dirty="0" err="1" smtClean="0">
                <a:solidFill>
                  <a:schemeClr val="tx1"/>
                </a:solidFill>
              </a:rPr>
              <a:t>особрнадзора</a:t>
            </a:r>
            <a:r>
              <a:rPr lang="ru-RU" sz="2000" dirty="0" smtClean="0">
                <a:solidFill>
                  <a:schemeClr val="tx1"/>
                </a:solidFill>
              </a:rPr>
              <a:t> от 04.04.2023 № 23/552;</a:t>
            </a:r>
          </a:p>
          <a:p>
            <a:pPr marL="0" indent="0" algn="just">
              <a:buNone/>
            </a:pPr>
            <a:r>
              <a:rPr lang="ru-RU" sz="2000" u="sng" dirty="0">
                <a:solidFill>
                  <a:schemeClr val="accent1"/>
                </a:solidFill>
              </a:rPr>
              <a:t>Порядок проведения </a:t>
            </a:r>
            <a:r>
              <a:rPr lang="ru-RU" sz="2000" dirty="0"/>
              <a:t>государственной итоговой   аттестации по программам основного общего образования (приказ </a:t>
            </a:r>
            <a:r>
              <a:rPr lang="ru-RU" sz="2000" dirty="0" err="1"/>
              <a:t>Минпросвещения</a:t>
            </a:r>
            <a:r>
              <a:rPr lang="ru-RU" sz="2000" dirty="0"/>
              <a:t> и </a:t>
            </a:r>
            <a:r>
              <a:rPr lang="ru-RU" sz="2000" dirty="0" err="1" smtClean="0"/>
              <a:t>Рособрнадзора</a:t>
            </a:r>
            <a:r>
              <a:rPr lang="ru-RU" sz="2000" dirty="0" smtClean="0"/>
              <a:t> </a:t>
            </a:r>
            <a:r>
              <a:rPr lang="ru-RU" sz="2000" dirty="0"/>
              <a:t>от 04.2023 №232/551</a:t>
            </a:r>
            <a:r>
              <a:rPr lang="ru-RU" sz="2000" dirty="0" smtClean="0"/>
              <a:t>)</a:t>
            </a:r>
            <a:endParaRPr lang="ru-RU" sz="2000" dirty="0" smtClean="0">
              <a:solidFill>
                <a:schemeClr val="tx1"/>
              </a:solidFill>
            </a:endParaRPr>
          </a:p>
          <a:p>
            <a:pPr lvl="0"/>
            <a:r>
              <a:rPr lang="ru-RU" sz="2000" dirty="0" smtClean="0">
                <a:solidFill>
                  <a:schemeClr val="tx1"/>
                </a:solidFill>
                <a:hlinkClick r:id="rId3"/>
              </a:rPr>
              <a:t>Приказом </a:t>
            </a:r>
            <a:r>
              <a:rPr lang="ru-RU" sz="2000" dirty="0" err="1" smtClean="0">
                <a:solidFill>
                  <a:schemeClr val="tx1"/>
                </a:solidFill>
                <a:hlinkClick r:id="rId3"/>
              </a:rPr>
              <a:t>Минпросвещения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 России и </a:t>
            </a:r>
            <a:r>
              <a:rPr lang="ru-RU" sz="2000" dirty="0" err="1" smtClean="0">
                <a:solidFill>
                  <a:schemeClr val="tx1"/>
                </a:solidFill>
                <a:hlinkClick r:id="rId3"/>
              </a:rPr>
              <a:t>Рособрнадзора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 от 11.11.2024 № 787/2089  «Об утверждении 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единого расписания и  продолжительности проведения единого государственного экзамена по каждому предмету, требований к использованию средств обучения и воспитания при его проведении в 2025 году»;</a:t>
            </a:r>
          </a:p>
          <a:p>
            <a:r>
              <a:rPr lang="ru-RU" sz="2000" dirty="0">
                <a:solidFill>
                  <a:schemeClr val="tx1"/>
                </a:solidFill>
                <a:hlinkClick r:id="rId3"/>
              </a:rPr>
              <a:t>Приказом </a:t>
            </a:r>
            <a:r>
              <a:rPr lang="ru-RU" sz="2000" dirty="0" err="1">
                <a:solidFill>
                  <a:schemeClr val="tx1"/>
                </a:solidFill>
                <a:hlinkClick r:id="rId3"/>
              </a:rPr>
              <a:t>Минпросвещения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 России и </a:t>
            </a:r>
            <a:r>
              <a:rPr lang="ru-RU" sz="2000" dirty="0" err="1">
                <a:solidFill>
                  <a:schemeClr val="tx1"/>
                </a:solidFill>
                <a:hlinkClick r:id="rId3"/>
              </a:rPr>
              <a:t>Рособрнадзора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 от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11.11.2024 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№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788/2090  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«Об утверждении 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единого расписания и  продолжительности проведения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основного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государственного экзамена по каждому предмету, требований к использованию средств обучения и воспитания при его проведении в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2025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году»;</a:t>
            </a:r>
          </a:p>
          <a:p>
            <a:r>
              <a:rPr lang="ru-RU" sz="2000" dirty="0">
                <a:solidFill>
                  <a:schemeClr val="tx1"/>
                </a:solidFill>
                <a:hlinkClick r:id="rId3"/>
              </a:rPr>
              <a:t>Приказом </a:t>
            </a:r>
            <a:r>
              <a:rPr lang="ru-RU" sz="2000" dirty="0" err="1">
                <a:solidFill>
                  <a:schemeClr val="tx1"/>
                </a:solidFill>
                <a:hlinkClick r:id="rId3"/>
              </a:rPr>
              <a:t>Минпросвещения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 России и </a:t>
            </a:r>
            <a:r>
              <a:rPr lang="ru-RU" sz="2000" dirty="0" err="1">
                <a:solidFill>
                  <a:schemeClr val="tx1"/>
                </a:solidFill>
                <a:hlinkClick r:id="rId3"/>
              </a:rPr>
              <a:t>Рособрнадзора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 от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11.11.2024 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№ </a:t>
            </a:r>
            <a:r>
              <a:rPr lang="ru-RU" sz="2000" dirty="0" smtClean="0">
                <a:solidFill>
                  <a:schemeClr val="tx1"/>
                </a:solidFill>
                <a:hlinkClick r:id="rId3"/>
              </a:rPr>
              <a:t>789/2091  </a:t>
            </a:r>
            <a:r>
              <a:rPr lang="ru-RU" sz="2000" dirty="0">
                <a:solidFill>
                  <a:schemeClr val="tx1"/>
                </a:solidFill>
                <a:hlinkClick r:id="rId3"/>
              </a:rPr>
              <a:t>«Об утверждении 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единого расписания и  продолжительности проведения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государственного выпускного экзамена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по каждому предмету, требований к использованию средств обучения и воспитания при его проведении в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2025 </a:t>
            </a:r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году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»;</a:t>
            </a:r>
          </a:p>
          <a:p>
            <a:r>
              <a:rPr lang="ru-RU" sz="2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приказ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Минпросвещения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от 29.09.2023 №730 «Об утверждении Порядка и условий выдачи медалей «За особые успехи в учении»1 и 2 степени»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lvl="0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Письмо 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Минпросвещения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РФ от 16.12.2024 №ОК-1139/03  о единых днях последних звонков и выпускных</a:t>
            </a:r>
          </a:p>
          <a:p>
            <a:pPr lvl="0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Порядок заполнения, учета  и выдачи аттестатов об основном и среднем образовании и их дубликатов от 05.10.2020  №546 с изменениями</a:t>
            </a:r>
          </a:p>
          <a:p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Приказ </a:t>
            </a:r>
            <a:r>
              <a:rPr lang="ru-RU" sz="20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Минобрнауки</a:t>
            </a:r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от 02.12.2024 №845  «Об установлении минимального количества баллов ЕГЭ  для приема в высшие учебные заведения на 2025/2026 учебный год</a:t>
            </a:r>
          </a:p>
          <a:p>
            <a:endParaRPr lang="ru-RU" sz="20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>
              <a:buFontTx/>
              <a:buNone/>
            </a:pPr>
            <a:endParaRPr lang="ru-RU" sz="2000" dirty="0" smtClean="0"/>
          </a:p>
          <a:p>
            <a:endParaRPr lang="ru-RU" sz="2400" dirty="0" smtClean="0"/>
          </a:p>
          <a:p>
            <a:endParaRPr lang="ru-RU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2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8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8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9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8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8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2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3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8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4440"/>
                            </p:stCondLst>
                            <p:childTnLst>
                              <p:par>
                                <p:cTn id="6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6" dur="8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7" dur="8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80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7128791" cy="151216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Минимальные баллы по предметам</a:t>
            </a:r>
            <a:r>
              <a:rPr lang="ru-RU" dirty="0"/>
              <a:t>: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русский </a:t>
            </a:r>
            <a:r>
              <a:rPr lang="ru-RU" dirty="0"/>
              <a:t>язык — 40 баллов; </a:t>
            </a:r>
          </a:p>
          <a:p>
            <a:r>
              <a:rPr lang="ru-RU" dirty="0"/>
              <a:t>математика профильного уровня — 40 баллов; </a:t>
            </a:r>
          </a:p>
          <a:p>
            <a:r>
              <a:rPr lang="ru-RU" dirty="0"/>
              <a:t>физика — 39 баллов; </a:t>
            </a:r>
          </a:p>
          <a:p>
            <a:r>
              <a:rPr lang="ru-RU" dirty="0"/>
              <a:t>обществознание — 45 баллов; </a:t>
            </a:r>
          </a:p>
          <a:p>
            <a:r>
              <a:rPr lang="ru-RU" dirty="0"/>
              <a:t>история — 36 баллов; </a:t>
            </a:r>
          </a:p>
          <a:p>
            <a:r>
              <a:rPr lang="ru-RU" dirty="0"/>
              <a:t>информатика — 44 балла; </a:t>
            </a:r>
          </a:p>
          <a:p>
            <a:r>
              <a:rPr lang="ru-RU" dirty="0"/>
              <a:t>иностранный язык — 30 баллов; </a:t>
            </a:r>
          </a:p>
          <a:p>
            <a:r>
              <a:rPr lang="ru-RU" dirty="0"/>
              <a:t>литература — 40 баллов; </a:t>
            </a:r>
          </a:p>
          <a:p>
            <a:r>
              <a:rPr lang="ru-RU" dirty="0"/>
              <a:t>биология — 39 баллов; </a:t>
            </a:r>
          </a:p>
          <a:p>
            <a:r>
              <a:rPr lang="ru-RU" dirty="0"/>
              <a:t>география — 40 баллов; </a:t>
            </a:r>
          </a:p>
          <a:p>
            <a:r>
              <a:rPr lang="ru-RU" dirty="0" smtClean="0"/>
              <a:t>химия </a:t>
            </a:r>
            <a:r>
              <a:rPr lang="ru-RU" dirty="0"/>
              <a:t>— 39 баллов.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01139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6798734" cy="1303867"/>
          </a:xfrm>
        </p:spPr>
        <p:txBody>
          <a:bodyPr/>
          <a:lstStyle/>
          <a:p>
            <a:r>
              <a:rPr lang="ru-RU" dirty="0" smtClean="0"/>
              <a:t>Муниципальный уровень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1556792"/>
            <a:ext cx="7200800" cy="4680520"/>
          </a:xfrm>
        </p:spPr>
        <p:txBody>
          <a:bodyPr>
            <a:normAutofit/>
          </a:bodyPr>
          <a:lstStyle/>
          <a:p>
            <a:r>
              <a:rPr lang="ru-RU" sz="1500" dirty="0" smtClean="0"/>
              <a:t>Приказ управления образования №198 от 18.10.2024 «Об  «дорожной карты» подготовки и проведения ГИА по программам ООО и СОО»</a:t>
            </a:r>
          </a:p>
          <a:p>
            <a:r>
              <a:rPr lang="ru-RU" sz="2400" dirty="0" smtClean="0"/>
              <a:t> </a:t>
            </a:r>
            <a:r>
              <a:rPr lang="ru-RU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№ 239 от 21.11.2024 г.«  О проведении итогового сочинения(изложения)»</a:t>
            </a:r>
          </a:p>
          <a:p>
            <a:r>
              <a:rPr lang="ru-RU" sz="2400" dirty="0" smtClean="0"/>
              <a:t> </a:t>
            </a:r>
            <a:r>
              <a:rPr lang="ru-RU" sz="1600" dirty="0" smtClean="0"/>
              <a:t>приказы №99-109 от 22.04.2025 о проведении ЕГЭ по дням экзаменов</a:t>
            </a:r>
            <a:endParaRPr lang="ru-RU" sz="2400" dirty="0" smtClean="0"/>
          </a:p>
          <a:p>
            <a:r>
              <a:rPr lang="ru-RU" sz="2400" dirty="0" smtClean="0"/>
              <a:t>№</a:t>
            </a:r>
            <a:r>
              <a:rPr lang="ru-RU" dirty="0" smtClean="0"/>
              <a:t>112</a:t>
            </a:r>
            <a:r>
              <a:rPr lang="ru-RU" sz="2400" dirty="0" smtClean="0"/>
              <a:t> от 23.04.2024 «Об обеспечении безопасности  общеобразовательных организаций в период проведения ГИА по программам  СОО в 2024 году»</a:t>
            </a:r>
          </a:p>
          <a:p>
            <a:r>
              <a:rPr lang="ru-RU" sz="2400" dirty="0" smtClean="0"/>
              <a:t>Об ответственности  за нарушения информационной безопасности» проект</a:t>
            </a:r>
          </a:p>
          <a:p>
            <a:pPr>
              <a:buNone/>
            </a:pPr>
            <a:endParaRPr lang="ru-RU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5634" y="836713"/>
            <a:ext cx="6726726" cy="792088"/>
          </a:xfrm>
        </p:spPr>
        <p:txBody>
          <a:bodyPr/>
          <a:lstStyle/>
          <a:p>
            <a:r>
              <a:rPr lang="ru-RU" dirty="0" smtClean="0"/>
              <a:t>Подготовительная работа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2564904"/>
            <a:ext cx="7034822" cy="40324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Своевременно заполнена база ЕГЭ о ППЭ, участниках и организаторах</a:t>
            </a:r>
          </a:p>
          <a:p>
            <a:r>
              <a:rPr lang="ru-RU" dirty="0" smtClean="0"/>
              <a:t>Приняты заявления на сочинение и экзамены</a:t>
            </a:r>
          </a:p>
          <a:p>
            <a:r>
              <a:rPr lang="ru-RU" dirty="0" smtClean="0"/>
              <a:t>Проведено итоговое сочинении все выпускники допущены к ЕГЭ</a:t>
            </a:r>
          </a:p>
          <a:p>
            <a:r>
              <a:rPr lang="ru-RU" dirty="0" smtClean="0"/>
              <a:t>Родительские собрания в дистанционном и очном формате с роспись ознакомления с порядком проведения ЕГЭ</a:t>
            </a:r>
          </a:p>
          <a:p>
            <a:r>
              <a:rPr lang="ru-RU" dirty="0" smtClean="0"/>
              <a:t>Диагностические  работы по основным предметам</a:t>
            </a:r>
          </a:p>
          <a:p>
            <a:r>
              <a:rPr lang="ru-RU" dirty="0" smtClean="0"/>
              <a:t>Тренировочные мероприятия по русскому языку, информатике, биологии ,иностранному языку</a:t>
            </a:r>
            <a:endParaRPr lang="ru-RU" dirty="0"/>
          </a:p>
          <a:p>
            <a:r>
              <a:rPr lang="ru-RU" dirty="0" smtClean="0"/>
              <a:t>Информационное сопровождение</a:t>
            </a:r>
          </a:p>
          <a:p>
            <a:r>
              <a:rPr lang="ru-RU" dirty="0" smtClean="0"/>
              <a:t>Акции «ЕГЭ с родителями», ЕГЭ –это про100», ЕГЭ – шаг в будущее</a:t>
            </a:r>
          </a:p>
          <a:p>
            <a:r>
              <a:rPr lang="ru-RU" dirty="0" smtClean="0"/>
              <a:t>Проведено обучение всех организаторов ЕГЭ на ФЦТ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5779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smtClean="0">
                <a:solidFill>
                  <a:srgbClr val="FF0000"/>
                </a:solidFill>
              </a:rPr>
              <a:t>Состав участников ЕГЭ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01006421"/>
              </p:ext>
            </p:extLst>
          </p:nvPr>
        </p:nvGraphicFramePr>
        <p:xfrm>
          <a:off x="755576" y="1484784"/>
          <a:ext cx="7920882" cy="476785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0147"/>
                <a:gridCol w="1320147"/>
                <a:gridCol w="1320147"/>
                <a:gridCol w="1320147"/>
                <a:gridCol w="1320147"/>
                <a:gridCol w="1320147"/>
              </a:tblGrid>
              <a:tr h="6934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Категория участников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2025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2024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2022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2021</a:t>
                      </a:r>
                      <a:endParaRPr lang="ru-RU" sz="1400" dirty="0"/>
                    </a:p>
                  </a:txBody>
                  <a:tcPr anchor="ctr"/>
                </a:tc>
              </a:tr>
              <a:tr h="109790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Выпускники общеобразовательных школ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67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63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59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69</a:t>
                      </a:r>
                      <a:endParaRPr lang="ru-RU" sz="1400" dirty="0"/>
                    </a:p>
                  </a:txBody>
                  <a:tcPr anchor="ctr"/>
                </a:tc>
              </a:tr>
              <a:tr h="89565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Выпускники прошлых лет</a:t>
                      </a:r>
                    </a:p>
                    <a:p>
                      <a:pPr algn="ctr"/>
                      <a:r>
                        <a:rPr lang="ru-RU" sz="1400" dirty="0" smtClean="0"/>
                        <a:t> 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</a:tr>
              <a:tr h="693410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Выпускники</a:t>
                      </a:r>
                      <a:r>
                        <a:rPr lang="ru-RU" sz="1400" baseline="0" dirty="0" smtClean="0"/>
                        <a:t> СПО</a:t>
                      </a:r>
                      <a:endParaRPr lang="ru-RU" sz="1400" dirty="0" smtClean="0"/>
                    </a:p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</a:tr>
              <a:tr h="1300144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Выпускники, окончившие ОУ со справкой</a:t>
                      </a:r>
                    </a:p>
                    <a:p>
                      <a:pPr algn="ctr"/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0000"/>
                </a:solidFill>
              </a:rPr>
              <a:t>Предметы по выбору</a:t>
            </a:r>
            <a:endParaRPr lang="ru-RU" smtClean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813408"/>
              </p:ext>
            </p:extLst>
          </p:nvPr>
        </p:nvGraphicFramePr>
        <p:xfrm>
          <a:off x="1259631" y="1484779"/>
          <a:ext cx="6840759" cy="525658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80253"/>
                <a:gridCol w="2280253"/>
                <a:gridCol w="2280253"/>
              </a:tblGrid>
              <a:tr h="49334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Предмет 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участников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школы</a:t>
                      </a:r>
                      <a:endParaRPr lang="ru-RU" dirty="0"/>
                    </a:p>
                  </a:txBody>
                  <a:tcPr anchor="ctr"/>
                </a:tc>
              </a:tr>
              <a:tr h="49334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Математика П/Б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19/48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7/8</a:t>
                      </a:r>
                      <a:endParaRPr lang="ru-RU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Литература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Физика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Химия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5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Биология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География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История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7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</a:tr>
              <a:tr h="52952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Обществознание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41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8</a:t>
                      </a:r>
                      <a:endParaRPr lang="ru-RU" sz="1600" dirty="0"/>
                    </a:p>
                  </a:txBody>
                  <a:tcPr anchor="ctr"/>
                </a:tc>
              </a:tr>
              <a:tr h="529526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Английский язык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4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2</a:t>
                      </a:r>
                      <a:endParaRPr lang="ru-RU" sz="1600" dirty="0"/>
                    </a:p>
                  </a:txBody>
                  <a:tcPr anchor="ctr"/>
                </a:tc>
              </a:tr>
              <a:tr h="458692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Информатика 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6</a:t>
                      </a:r>
                      <a:endParaRPr lang="ru-RU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/>
                        <a:t>3</a:t>
                      </a:r>
                      <a:endParaRPr lang="ru-RU" sz="16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9348" y="1554677"/>
            <a:ext cx="7798847" cy="89505"/>
          </a:xfrm>
        </p:spPr>
        <p:txBody>
          <a:bodyPr>
            <a:noAutofit/>
          </a:bodyPr>
          <a:lstStyle/>
          <a:p>
            <a:pPr algn="ctr"/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№4 к приказу управления образования администрации Октябрьского района от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24.09.2024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187 </a:t>
            </a: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«Целевые ориентиры  Единого государственного экзамена 2024 года»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2050359"/>
              </p:ext>
            </p:extLst>
          </p:nvPr>
        </p:nvGraphicFramePr>
        <p:xfrm>
          <a:off x="628649" y="2461757"/>
          <a:ext cx="8160248" cy="30799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40062"/>
                <a:gridCol w="2040062"/>
                <a:gridCol w="2040062"/>
                <a:gridCol w="2040062"/>
              </a:tblGrid>
              <a:tr h="65120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редмет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региона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показатель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Планируемый показатель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базовая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5807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профильная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ru-RU" sz="1100" baseline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иология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до7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7/0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еография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25/15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10/0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нформатика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20/10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  <a:tr h="2170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6121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Показатели ОГЭ-2025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5072299"/>
              </p:ext>
            </p:extLst>
          </p:nvPr>
        </p:nvGraphicFramePr>
        <p:xfrm>
          <a:off x="1115616" y="2132856"/>
          <a:ext cx="7418784" cy="44508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696"/>
                <a:gridCol w="1854696"/>
                <a:gridCol w="1854696"/>
                <a:gridCol w="1854696"/>
              </a:tblGrid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Предмет/средний балл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 региона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Фактический показатель 2024 года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Планируемый показатель 2025 года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химия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3,75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 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4,3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4,7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7090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литература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603269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1181</TotalTime>
  <Words>1120</Words>
  <Application>Microsoft Office PowerPoint</Application>
  <PresentationFormat>Экран (4:3)</PresentationFormat>
  <Paragraphs>339</Paragraphs>
  <Slides>18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26" baseType="lpstr">
      <vt:lpstr>Arial</vt:lpstr>
      <vt:lpstr>Calibri</vt:lpstr>
      <vt:lpstr>Century Gothic</vt:lpstr>
      <vt:lpstr>Georgia</vt:lpstr>
      <vt:lpstr>Tahoma</vt:lpstr>
      <vt:lpstr>Times New Roman</vt:lpstr>
      <vt:lpstr>Wingdings 3</vt:lpstr>
      <vt:lpstr>Легкий дым</vt:lpstr>
      <vt:lpstr>Презентация PowerPoint</vt:lpstr>
      <vt:lpstr>Нормативное регулирование ГИА</vt:lpstr>
      <vt:lpstr>Минимальные баллы по предметам: </vt:lpstr>
      <vt:lpstr>Муниципальный уровень </vt:lpstr>
      <vt:lpstr>Подготовительная работа</vt:lpstr>
      <vt:lpstr>Состав участников ЕГЭ</vt:lpstr>
      <vt:lpstr>Предметы по выбору</vt:lpstr>
      <vt:lpstr>Приложение №4 к приказу управления образования администрации Октябрьского района от 24.09.2024 № 187  «Целевые ориентиры  Единого государственного экзамена 2024 года»</vt:lpstr>
      <vt:lpstr>Показатели ОГЭ-2025</vt:lpstr>
      <vt:lpstr>Расписание ЕГЭ-2025</vt:lpstr>
      <vt:lpstr>Резервные дни</vt:lpstr>
      <vt:lpstr> Количественный анализ</vt:lpstr>
      <vt:lpstr>Выбор предметов</vt:lpstr>
      <vt:lpstr>Презентация PowerPoint</vt:lpstr>
      <vt:lpstr>Сроки проведения экзаменов     </vt:lpstr>
      <vt:lpstr>Продолжительность экзаменов  </vt:lpstr>
      <vt:lpstr>Можно пользоваться на экзамене </vt:lpstr>
      <vt:lpstr>Перечень организационно-педагогических мероприятий и нормативных документов для проведения итоговой аттестации выпускников общеобразовательных учреждений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Светлана</dc:creator>
  <cp:lastModifiedBy>User-25</cp:lastModifiedBy>
  <cp:revision>79</cp:revision>
  <dcterms:created xsi:type="dcterms:W3CDTF">2012-04-24T23:07:51Z</dcterms:created>
  <dcterms:modified xsi:type="dcterms:W3CDTF">2025-05-06T06:55:14Z</dcterms:modified>
</cp:coreProperties>
</file>